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4" r:id="rId6"/>
    <p:sldId id="258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90B05"/>
    <a:srgbClr val="A9C349"/>
    <a:srgbClr val="8EB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63" d="100"/>
          <a:sy n="63" d="100"/>
        </p:scale>
        <p:origin x="8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6AA0-6F91-479A-BABE-82308D9E204C}" type="datetimeFigureOut">
              <a:rPr lang="sv-SE" smtClean="0"/>
              <a:pPr/>
              <a:t>2016-07-01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573E-8225-4B42-9BB8-E03504A9ECA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1744" y="415170"/>
            <a:ext cx="7772400" cy="1470025"/>
          </a:xfrm>
        </p:spPr>
        <p:txBody>
          <a:bodyPr>
            <a:normAutofit/>
          </a:bodyPr>
          <a:lstStyle/>
          <a:p>
            <a:r>
              <a:rPr lang="sv-SE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Faunaväkteriet</a:t>
            </a:r>
            <a:r>
              <a:rPr lang="sv-SE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Bildobjekt 6" descr="ekox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377256">
            <a:off x="5128297" y="2978528"/>
            <a:ext cx="3747970" cy="2880320"/>
          </a:xfrm>
          <a:prstGeom prst="rect">
            <a:avLst/>
          </a:prstGeom>
        </p:spPr>
      </p:pic>
      <p:pic>
        <p:nvPicPr>
          <p:cNvPr id="6" name="Bildobjekt 5" descr="bibaggehane3.jpg"/>
          <p:cNvPicPr>
            <a:picLocks noChangeAspect="1"/>
          </p:cNvPicPr>
          <p:nvPr/>
        </p:nvPicPr>
        <p:blipFill>
          <a:blip r:embed="rId3" cstate="print"/>
          <a:srcRect l="8243" r="5202"/>
          <a:stretch>
            <a:fillRect/>
          </a:stretch>
        </p:blipFill>
        <p:spPr>
          <a:xfrm>
            <a:off x="2555776" y="3717032"/>
            <a:ext cx="3024336" cy="2918960"/>
          </a:xfrm>
          <a:prstGeom prst="rect">
            <a:avLst/>
          </a:prstGeom>
        </p:spPr>
      </p:pic>
      <p:pic>
        <p:nvPicPr>
          <p:cNvPr id="5" name="Bildobjekt 4" descr="apollo.jpg"/>
          <p:cNvPicPr>
            <a:picLocks noChangeAspect="1"/>
          </p:cNvPicPr>
          <p:nvPr/>
        </p:nvPicPr>
        <p:blipFill>
          <a:blip r:embed="rId4" cstate="print"/>
          <a:srcRect l="20190" t="26420" r="19351" b="21361"/>
          <a:stretch>
            <a:fillRect/>
          </a:stretch>
        </p:blipFill>
        <p:spPr>
          <a:xfrm rot="744824">
            <a:off x="952342" y="2474096"/>
            <a:ext cx="2736304" cy="2128236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 rot="19760445">
            <a:off x="5877782" y="867976"/>
            <a:ext cx="2975820" cy="11359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8000" dirty="0" smtClean="0">
                <a:solidFill>
                  <a:srgbClr val="090B05"/>
                </a:solidFill>
                <a:latin typeface="Freestyle Script" pitchFamily="66" charset="0"/>
                <a:ea typeface="+mj-ea"/>
                <a:cs typeface="Arial" pitchFamily="34" charset="0"/>
              </a:rPr>
              <a:t>småkryp</a:t>
            </a:r>
            <a:endParaRPr kumimoji="0" lang="sv-SE" sz="8000" b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Freestyle Script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/>
          </p:cNvSpPr>
          <p:nvPr/>
        </p:nvSpPr>
        <p:spPr>
          <a:xfrm>
            <a:off x="323528" y="2060848"/>
            <a:ext cx="84969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280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sv-SE" sz="280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deell </a:t>
            </a: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övervakning av rödlistade småkryp.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 </a:t>
            </a:r>
            <a:r>
              <a:rPr lang="sv-SE" sz="2800" dirty="0" err="1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aunaväktare</a:t>
            </a: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övervakar  ”sin” art genom upprepade eftersök av arten på en eller flera lokaler.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baseline="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noProof="0" dirty="0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Resultaten rapporteras i Artportalen.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Bildobjekt 8" descr="bastardsvärm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157192"/>
            <a:ext cx="2376264" cy="1487173"/>
          </a:xfrm>
          <a:prstGeom prst="rect">
            <a:avLst/>
          </a:prstGeom>
        </p:spPr>
      </p:pic>
      <p:sp>
        <p:nvSpPr>
          <p:cNvPr id="12" name="Rubrik 1"/>
          <p:cNvSpPr txBox="1">
            <a:spLocks/>
          </p:cNvSpPr>
          <p:nvPr/>
        </p:nvSpPr>
        <p:spPr>
          <a:xfrm>
            <a:off x="68580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Faunaväkteriet</a:t>
            </a:r>
            <a:r>
              <a:rPr kumimoji="0" lang="sv-SE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0" y="462151"/>
            <a:ext cx="5580112" cy="13533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Organisation 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3995936" y="6065912"/>
            <a:ext cx="4104456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Naturvårdsverket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572000" y="4797152"/>
            <a:ext cx="3960440" cy="72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ArtDatabanken</a:t>
            </a:r>
            <a:endParaRPr kumimoji="0" lang="sv-SE" sz="33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Nationell koordinator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796136" y="3284984"/>
            <a:ext cx="2664296" cy="84297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2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</a:t>
            </a:r>
            <a:r>
              <a:rPr kumimoji="0" lang="sv-SE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rojektledare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5004048" y="1340768"/>
            <a:ext cx="396044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Entomologiska föreningar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Lokala samordnare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7020272" y="4149080"/>
            <a:ext cx="0" cy="576064"/>
          </a:xfrm>
          <a:prstGeom prst="straightConnector1">
            <a:avLst/>
          </a:prstGeom>
          <a:ln w="57150">
            <a:solidFill>
              <a:srgbClr val="090B0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rot="5400000" flipH="1" flipV="1">
            <a:off x="6684404" y="5061012"/>
            <a:ext cx="2183904" cy="360040"/>
          </a:xfrm>
          <a:prstGeom prst="bentConnector3">
            <a:avLst>
              <a:gd name="adj1" fmla="val -510"/>
            </a:avLst>
          </a:prstGeom>
          <a:ln w="57150">
            <a:solidFill>
              <a:srgbClr val="090B0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V="1">
            <a:off x="6948264" y="2708920"/>
            <a:ext cx="0" cy="504056"/>
          </a:xfrm>
          <a:prstGeom prst="straightConnector1">
            <a:avLst/>
          </a:prstGeom>
          <a:ln w="57150">
            <a:solidFill>
              <a:srgbClr val="090B0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 flipV="1">
            <a:off x="6912260" y="843346"/>
            <a:ext cx="0" cy="504056"/>
          </a:xfrm>
          <a:prstGeom prst="straightConnector1">
            <a:avLst/>
          </a:prstGeom>
          <a:ln w="57150">
            <a:solidFill>
              <a:srgbClr val="090B0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1"/>
          <p:cNvSpPr txBox="1">
            <a:spLocks/>
          </p:cNvSpPr>
          <p:nvPr/>
        </p:nvSpPr>
        <p:spPr>
          <a:xfrm>
            <a:off x="5183560" y="260648"/>
            <a:ext cx="396044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90B0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Faunaväktare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3" name="Rak pil 12"/>
          <p:cNvCxnSpPr/>
          <p:nvPr/>
        </p:nvCxnSpPr>
        <p:spPr>
          <a:xfrm flipV="1">
            <a:off x="7020272" y="5517232"/>
            <a:ext cx="0" cy="576064"/>
          </a:xfrm>
          <a:prstGeom prst="straightConnector1">
            <a:avLst/>
          </a:prstGeom>
          <a:ln w="57150">
            <a:solidFill>
              <a:srgbClr val="090B0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539552" y="76470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Ekonomi </a:t>
            </a: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755576" y="2924944"/>
            <a:ext cx="727280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2016</a:t>
            </a: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: Nytt anslag från NV på 144 000 kr.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 txBox="1">
            <a:spLocks/>
          </p:cNvSpPr>
          <p:nvPr/>
        </p:nvSpPr>
        <p:spPr>
          <a:xfrm>
            <a:off x="1403648" y="1268760"/>
            <a:ext cx="691276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sv-SE" sz="2800" b="1" noProof="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Ersättningar: </a:t>
            </a:r>
          </a:p>
          <a:p>
            <a:pPr lvl="0" algn="ctr">
              <a:spcBef>
                <a:spcPct val="0"/>
              </a:spcBef>
            </a:pPr>
            <a:endParaRPr lang="sv-SE" sz="2800" b="1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sv-SE" sz="2800" noProof="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Reseersättningar administreras lokalt av föreningarna. </a:t>
            </a:r>
          </a:p>
          <a:p>
            <a:pPr lvl="0">
              <a:spcBef>
                <a:spcPct val="0"/>
              </a:spcBef>
            </a:pPr>
            <a:endParaRPr lang="sv-SE" sz="28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sv-SE" sz="2800" noProof="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Alla lokala kostnader för </a:t>
            </a:r>
            <a:r>
              <a:rPr lang="sv-SE" sz="2800" noProof="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faunaväkteri</a:t>
            </a:r>
            <a:r>
              <a:rPr lang="sv-SE" sz="2800" noProof="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, inklusive reseersättningar, tas normalt från de bidrag som betalas ut av SEF till föreningen. 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581182" y="38559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Faunaväktare</a:t>
            </a:r>
            <a:r>
              <a:rPr kumimoji="0" lang="sv-S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79512" y="1628800"/>
            <a:ext cx="864096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11 entomologiska föreningar deltar i </a:t>
            </a:r>
            <a:r>
              <a:rPr lang="sv-SE" sz="24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Faunaväkteriet</a:t>
            </a: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småkryp.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2015 övervakades 37 arter av 24 </a:t>
            </a:r>
            <a:r>
              <a:rPr lang="sv-SE" sz="24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faunaväktare</a:t>
            </a: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(160 rapporter från 72 lokaler).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828" y="3501008"/>
            <a:ext cx="63475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762127" y="692696"/>
            <a:ext cx="7992888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sv-SE" sz="2800" b="1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Riktlinjer nya faunaväktare:</a:t>
            </a:r>
          </a:p>
          <a:p>
            <a:pPr>
              <a:spcBef>
                <a:spcPct val="0"/>
              </a:spcBef>
            </a:pPr>
            <a:r>
              <a:rPr lang="sv-SE" sz="2800" b="1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v-SE" sz="2800" b="1" dirty="0">
              <a:solidFill>
                <a:srgbClr val="090B05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Nya faunaväktare som kontaktar lokal samordnare anmäls alltid till SEFs projektledare.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Nya faunaväktare som kontaktar SEFs projektledare eller </a:t>
            </a:r>
            <a:r>
              <a:rPr lang="sv-SE" sz="24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ArtDatabankens</a:t>
            </a: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koordinator hänvisas till lokal samordnare. Faunaväktaren registreras inte förrän samordnaren återkopplat till SEFs projektledare.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 smtClean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 smtClean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539552" y="4766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Framtiden 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611560" y="1916832"/>
            <a:ext cx="8136904" cy="468052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SEF tar fullt organisatoriskt ansvar för projektet.</a:t>
            </a: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sv-SE" sz="2800" dirty="0">
              <a:solidFill>
                <a:srgbClr val="090B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Alla deltagande föreningar arbetar aktivt med    </a:t>
            </a:r>
          </a:p>
          <a:p>
            <a:pPr>
              <a:spcBef>
                <a:spcPct val="0"/>
              </a:spcBef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v-SE" sz="2800" dirty="0" err="1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faunaväkteri</a:t>
            </a: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och har nåbara och aktiva lokala samordnare.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Fler faunaväktare!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v-SE" sz="28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28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Sommarmöten/faunaväktarläger</a:t>
            </a: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för lokala samordnare.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v-SE" sz="28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Förbättring av hemsida. </a:t>
            </a:r>
            <a:r>
              <a:rPr lang="sv-SE" sz="28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Informationmaterial</a:t>
            </a: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v-SE" sz="28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Tydliga riktlinjer för lokalföreningarnas rapportering till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 SEF (mall?).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v-SE" sz="28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8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Enklare rapportering av resultat (komplement till AP)? </a:t>
            </a:r>
            <a:endParaRPr lang="sv-SE" sz="28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 smtClean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539552" y="404664"/>
            <a:ext cx="7772400" cy="14700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0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Detta händer framöver</a:t>
            </a:r>
            <a:endParaRPr kumimoji="0" lang="sv-SE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564359" y="1700808"/>
            <a:ext cx="8349408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Projektledare besöker föreningar under höst och vår.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v-SE" sz="24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24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Faunaväkteriet</a:t>
            </a: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närvarar på Falsterbo Bird Show i september.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v-SE" sz="24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Samordnarmöte på </a:t>
            </a:r>
            <a:r>
              <a:rPr lang="sv-SE" sz="2400" dirty="0" err="1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ArtDatabanken</a:t>
            </a: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ea typeface="+mj-ea"/>
                <a:cs typeface="Arial" pitchFamily="34" charset="0"/>
              </a:rPr>
              <a:t> 1 oktober.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Ny ansökan till NV för 2017 skrivs i oktober.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sv-SE" sz="2400" dirty="0">
              <a:solidFill>
                <a:srgbClr val="090B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sv-SE" sz="2400" dirty="0" smtClean="0">
                <a:solidFill>
                  <a:srgbClr val="090B05"/>
                </a:solidFill>
                <a:latin typeface="Arial" pitchFamily="34" charset="0"/>
                <a:cs typeface="Arial" pitchFamily="34" charset="0"/>
              </a:rPr>
              <a:t> Samordnarmöte sommaren 2017 (i anslutning till SEFs årsmöte). </a:t>
            </a:r>
          </a:p>
          <a:p>
            <a:pPr>
              <a:spcBef>
                <a:spcPct val="0"/>
              </a:spcBef>
            </a:pPr>
            <a:endParaRPr lang="sv-SE" sz="2400" dirty="0" smtClean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dirty="0" smtClean="0">
              <a:solidFill>
                <a:srgbClr val="090B05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90B0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269</Words>
  <Application>Microsoft Office PowerPoint</Application>
  <PresentationFormat>Bildspel på skärmen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Freestyle Script</vt:lpstr>
      <vt:lpstr>Office-tema</vt:lpstr>
      <vt:lpstr>Faunaväkteriet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Faunaväkteriet</dc:title>
  <dc:creator>Kajsa</dc:creator>
  <cp:lastModifiedBy>Kajsa Mellbrand</cp:lastModifiedBy>
  <cp:revision>51</cp:revision>
  <dcterms:created xsi:type="dcterms:W3CDTF">2016-06-27T17:38:10Z</dcterms:created>
  <dcterms:modified xsi:type="dcterms:W3CDTF">2016-07-01T14:22:48Z</dcterms:modified>
</cp:coreProperties>
</file>